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5" r:id="rId5"/>
    <p:sldId id="259" r:id="rId6"/>
    <p:sldId id="260" r:id="rId7"/>
    <p:sldId id="284" r:id="rId8"/>
    <p:sldId id="268" r:id="rId9"/>
    <p:sldId id="267" r:id="rId10"/>
    <p:sldId id="286" r:id="rId11"/>
    <p:sldId id="270" r:id="rId12"/>
    <p:sldId id="287" r:id="rId13"/>
    <p:sldId id="271" r:id="rId14"/>
    <p:sldId id="272" r:id="rId15"/>
    <p:sldId id="283" r:id="rId16"/>
    <p:sldId id="281" r:id="rId17"/>
    <p:sldId id="282" r:id="rId18"/>
    <p:sldId id="274" r:id="rId19"/>
    <p:sldId id="291" r:id="rId20"/>
    <p:sldId id="290" r:id="rId21"/>
    <p:sldId id="292" r:id="rId22"/>
    <p:sldId id="289" r:id="rId23"/>
    <p:sldId id="288" r:id="rId24"/>
    <p:sldId id="277" r:id="rId25"/>
    <p:sldId id="279" r:id="rId26"/>
    <p:sldId id="293" r:id="rId27"/>
    <p:sldId id="294" r:id="rId28"/>
    <p:sldId id="276" r:id="rId29"/>
    <p:sldId id="295" r:id="rId30"/>
    <p:sldId id="307" r:id="rId31"/>
    <p:sldId id="301" r:id="rId32"/>
    <p:sldId id="302" r:id="rId33"/>
    <p:sldId id="304" r:id="rId34"/>
    <p:sldId id="305" r:id="rId35"/>
    <p:sldId id="303" r:id="rId36"/>
    <p:sldId id="306" r:id="rId37"/>
    <p:sldId id="300" r:id="rId38"/>
    <p:sldId id="296" r:id="rId39"/>
    <p:sldId id="299" r:id="rId40"/>
    <p:sldId id="275" r:id="rId41"/>
    <p:sldId id="263" r:id="rId42"/>
    <p:sldId id="266" r:id="rId4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ky" initials="S" lastIdx="1" clrIdx="0">
    <p:extLst>
      <p:ext uri="{19B8F6BF-5375-455C-9EA6-DF929625EA0E}">
        <p15:presenceInfo xmlns:p15="http://schemas.microsoft.com/office/powerpoint/2012/main" userId="Se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31" autoAdjust="0"/>
  </p:normalViewPr>
  <p:slideViewPr>
    <p:cSldViewPr snapToGrid="0">
      <p:cViewPr varScale="1">
        <p:scale>
          <a:sx n="115" d="100"/>
          <a:sy n="115" d="100"/>
        </p:scale>
        <p:origin x="234" y="120"/>
      </p:cViewPr>
      <p:guideLst/>
    </p:cSldViewPr>
  </p:slideViewPr>
  <p:outlineViewPr>
    <p:cViewPr>
      <p:scale>
        <a:sx n="50" d="100"/>
        <a:sy n="50" d="100"/>
      </p:scale>
      <p:origin x="0" y="-3888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5BDDD-E72A-49CD-A8BE-9C86BC8461C4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DA1B-E26C-4FDA-93E5-2CD5B43EF87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5467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EDA1B-E26C-4FDA-93E5-2CD5B43EF87C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797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74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77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350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57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996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984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11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564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39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042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6214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21. 4. 2015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074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" y="952501"/>
            <a:ext cx="10782300" cy="3810000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Detekcia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objektov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futbale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112" y="6250304"/>
            <a:ext cx="9228201" cy="4679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Lukas </a:t>
            </a:r>
            <a:r>
              <a:rPr lang="en-US" dirty="0" err="1" smtClean="0"/>
              <a:t>Sekerak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85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3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Využitie masky z detekcie pohybu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Maska spracovaná a nájdené kontúry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1600200"/>
            <a:ext cx="5964254" cy="471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6" y="1600200"/>
            <a:ext cx="5964253" cy="47114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41400" y="2637050"/>
            <a:ext cx="939800" cy="1583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581306" y="336618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9153" y="3400214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880051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4992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1200" y="563647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2x,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22" y="560885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4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Definovanie a riešenie aktuálnych problémov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58800"/>
            <a:ext cx="7588287" cy="5994400"/>
          </a:xfrm>
          <a:prstGeom prst="rect">
            <a:avLst/>
          </a:prstGeom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317500"/>
            <a:ext cx="4348391" cy="62357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sú objekty, ktoré sú falošne detegované.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Modrou je problém, keď 2 hráči sú blízko seba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Zelenou sú artefakty kamery (vietor). Objekty sú veľmi malé a zjavia sa krátko.</a:t>
            </a:r>
            <a:endParaRPr lang="sk-SK" sz="3200" b="1" dirty="0">
              <a:solidFill>
                <a:schemeClr val="bg1"/>
              </a:solidFill>
            </a:endParaRPr>
          </a:p>
          <a:p>
            <a:pPr algn="just"/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8922" y="5693138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</a:t>
            </a:r>
            <a:r>
              <a:rPr lang="sk-SK" sz="2000" b="1" dirty="0">
                <a:solidFill>
                  <a:schemeClr val="bg1"/>
                </a:solidFill>
              </a:rPr>
              <a:t>4</a:t>
            </a:r>
            <a:r>
              <a:rPr lang="sk-SK" sz="2000" b="1" dirty="0" smtClean="0">
                <a:solidFill>
                  <a:schemeClr val="bg1"/>
                </a:solidFill>
              </a:rPr>
              <a:t>x</a:t>
            </a:r>
            <a:endParaRPr lang="sk-SK" sz="20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206106" y="5413738"/>
            <a:ext cx="101600" cy="751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62259" y="2477185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955733" y="2919016"/>
            <a:ext cx="472197" cy="9463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55733" y="1131572"/>
            <a:ext cx="916792" cy="4959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4237840" cy="62738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Artefakty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detegované cez min. počet pixelov v kontúre a min. veľkosť oblasti (modrou farbou)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Ľudia za bannerom odstránení cez prienik pixelov s </a:t>
            </a:r>
            <a:r>
              <a:rPr lang="en-US" sz="3200" b="1" dirty="0" smtClean="0">
                <a:solidFill>
                  <a:schemeClr val="bg1"/>
                </a:solidFill>
              </a:rPr>
              <a:t>ROI</a:t>
            </a:r>
            <a:r>
              <a:rPr lang="sk-SK" sz="3200" b="1" dirty="0" smtClean="0">
                <a:solidFill>
                  <a:schemeClr val="bg1"/>
                </a:solidFill>
              </a:rPr>
              <a:t> (zelená)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Lopta stále spĺňa podmienky a čiarový rozhodca nebol odstránený</a:t>
            </a: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71" y="544832"/>
            <a:ext cx="7757094" cy="6127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51600" y="1901615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594600" y="1449492"/>
            <a:ext cx="292810" cy="6955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34436" y="1193218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71000" y="5740400"/>
            <a:ext cx="990600" cy="6604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135010" y="1039600"/>
            <a:ext cx="697302" cy="81978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315200" y="2014327"/>
            <a:ext cx="729501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7503" y="4269071"/>
            <a:ext cx="299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rgbClr val="C00000"/>
                </a:solidFill>
              </a:rPr>
              <a:t>Červenou šípkou označené ostávajúce problémy</a:t>
            </a:r>
            <a:endParaRPr lang="sk-SK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Falošne pozitívny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5639227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je označený falošne pozitívny objekt. Objekt ktorý sa po dlhšej dobe stanu statické?</a:t>
            </a:r>
          </a:p>
          <a:p>
            <a:pPr marL="0" indent="0" algn="just">
              <a:buNone/>
            </a:pPr>
            <a:endParaRPr lang="sk-SK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6" y="1601163"/>
            <a:ext cx="6268765" cy="49520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247731" y="374422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" y="3502391"/>
            <a:ext cx="4054928" cy="32032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42386" y="4898339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Falošne </a:t>
            </a:r>
            <a:r>
              <a:rPr lang="sk-SK" b="1" dirty="0" smtClean="0">
                <a:solidFill>
                  <a:schemeClr val="bg1"/>
                </a:solidFill>
              </a:rPr>
              <a:t>pozitívny detegovaný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2106605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P</a:t>
            </a:r>
            <a:r>
              <a:rPr lang="sk-SK" sz="3600" b="1" dirty="0" smtClean="0">
                <a:solidFill>
                  <a:schemeClr val="bg1"/>
                </a:solidFill>
              </a:rPr>
              <a:t>roblém </a:t>
            </a:r>
            <a:r>
              <a:rPr lang="sk-SK" sz="3600" b="1" dirty="0">
                <a:solidFill>
                  <a:schemeClr val="bg1"/>
                </a:solidFill>
              </a:rPr>
              <a:t>v procese učenia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MOG2 algoritmus sa učil na 3 prvých 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0.1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Teraz sa učí na prvých 200snímkach,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0.9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To znamená, že si rýchlo všíma zmeny (pohyby) ale tie dlhodobé ignoruje (pohyb trávy)</a:t>
            </a: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Po procese učenia, sa stream videa reštartuje</a:t>
            </a:r>
          </a:p>
          <a:p>
            <a:pPr marL="0" indent="0" algn="just">
              <a:buNone/>
            </a:pP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5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Implementácia pomocných nástrojov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Pomocné ovládanie pre analýzu za behu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119796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V </a:t>
            </a:r>
            <a:r>
              <a:rPr lang="sk-SK" sz="4400" b="1" dirty="0" err="1" smtClean="0">
                <a:solidFill>
                  <a:schemeClr val="bg1"/>
                </a:solidFill>
              </a:rPr>
              <a:t>debugu</a:t>
            </a:r>
            <a:r>
              <a:rPr lang="sk-SK" sz="4400" b="1" dirty="0" smtClean="0">
                <a:solidFill>
                  <a:schemeClr val="bg1"/>
                </a:solidFill>
              </a:rPr>
              <a:t> je možné pozastaviť stream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en-US" sz="4400" b="1" dirty="0" smtClean="0">
                <a:solidFill>
                  <a:srgbClr val="FF0000"/>
                </a:solidFill>
              </a:rPr>
              <a:t>S</a:t>
            </a:r>
            <a:r>
              <a:rPr lang="sk-SK" sz="4400" b="1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W</a:t>
            </a:r>
            <a:r>
              <a:rPr lang="sk-SK" sz="4400" b="1" dirty="0" smtClean="0">
                <a:solidFill>
                  <a:schemeClr val="bg1"/>
                </a:solidFill>
              </a:rPr>
              <a:t> sa zapne ROI oblasť.</a:t>
            </a:r>
            <a:endParaRPr lang="sk-SK" sz="4400" b="1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rgbClr val="FF0000"/>
                </a:solidFill>
              </a:rPr>
              <a:t>Q</a:t>
            </a:r>
            <a:r>
              <a:rPr lang="en-US" sz="4400" b="1" dirty="0" smtClean="0">
                <a:solidFill>
                  <a:srgbClr val="FF0000"/>
                </a:solidFill>
              </a:rPr>
              <a:t>, </a:t>
            </a:r>
            <a:r>
              <a:rPr lang="sk-SK" sz="4400" b="1" dirty="0" smtClean="0">
                <a:solidFill>
                  <a:srgbClr val="FF0000"/>
                </a:solidFill>
              </a:rPr>
              <a:t>E</a:t>
            </a:r>
            <a:r>
              <a:rPr lang="sk-SK" sz="4400" b="1" dirty="0" smtClean="0">
                <a:solidFill>
                  <a:schemeClr val="bg1"/>
                </a:solidFill>
              </a:rPr>
              <a:t> môžeme vybrať ROI.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F</a:t>
            </a:r>
            <a:r>
              <a:rPr lang="sk-SK" sz="4400" b="1" dirty="0" smtClean="0">
                <a:solidFill>
                  <a:schemeClr val="bg1"/>
                </a:solidFill>
              </a:rPr>
              <a:t> sa zapne </a:t>
            </a:r>
            <a:r>
              <a:rPr lang="sk-SK" sz="4400" b="1" dirty="0" err="1" smtClean="0">
                <a:solidFill>
                  <a:schemeClr val="bg1"/>
                </a:solidFill>
              </a:rPr>
              <a:t>debug</a:t>
            </a:r>
            <a:r>
              <a:rPr lang="sk-SK" sz="4400" b="1" dirty="0" smtClean="0">
                <a:solidFill>
                  <a:schemeClr val="bg1"/>
                </a:solidFill>
              </a:rPr>
              <a:t> vykresľovanie artefaktov.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3494565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ROI oblasť sa zvýrazni a vypočíta sa pre ňu: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clustering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" y="4684980"/>
            <a:ext cx="2750817" cy="2173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2" y="-8423"/>
            <a:ext cx="3572733" cy="2822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02" y="2921048"/>
            <a:ext cx="4185912" cy="3473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62" y="0"/>
            <a:ext cx="3562070" cy="2813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45" y="2919894"/>
            <a:ext cx="4187304" cy="347490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343489" y="5547080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769490" y="5608925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Cieľe</a:t>
            </a:r>
            <a:r>
              <a:rPr lang="sk-SK" b="1" dirty="0" smtClean="0">
                <a:solidFill>
                  <a:schemeClr val="bg1"/>
                </a:solidFill>
              </a:rPr>
              <a:t> projektu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600" b="1" noProof="0" dirty="0" smtClean="0">
                <a:solidFill>
                  <a:schemeClr val="bg1"/>
                </a:solidFill>
              </a:rPr>
              <a:t>Detekcia lopty, jej pozícia na ihrisku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noProof="0" dirty="0" err="1" smtClean="0">
                <a:solidFill>
                  <a:schemeClr val="bg1"/>
                </a:solidFill>
              </a:rPr>
              <a:t>etekcia</a:t>
            </a:r>
            <a:r>
              <a:rPr lang="sk-SK" sz="3600" b="1" noProof="0" dirty="0" smtClean="0">
                <a:solidFill>
                  <a:schemeClr val="bg1"/>
                </a:solidFill>
              </a:rPr>
              <a:t> hráčov a ich rozoznávanie podľa tímu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dirty="0" smtClean="0">
                <a:solidFill>
                  <a:schemeClr val="bg1"/>
                </a:solidFill>
              </a:rPr>
              <a:t>etekcia gólu</a:t>
            </a:r>
            <a:r>
              <a:rPr lang="sk-SK" sz="3600" b="1" dirty="0">
                <a:solidFill>
                  <a:schemeClr val="bg1"/>
                </a:solidFill>
              </a:rPr>
              <a:t>, penalty, </a:t>
            </a:r>
            <a:r>
              <a:rPr lang="sk-SK" sz="3600" b="1" dirty="0" err="1">
                <a:solidFill>
                  <a:schemeClr val="bg1"/>
                </a:solidFill>
              </a:rPr>
              <a:t>o</a:t>
            </a:r>
            <a:r>
              <a:rPr lang="sk-SK" sz="3600" b="1" dirty="0" err="1" smtClean="0">
                <a:solidFill>
                  <a:schemeClr val="bg1"/>
                </a:solidFill>
              </a:rPr>
              <a:t>ffside</a:t>
            </a:r>
            <a:r>
              <a:rPr lang="sk-SK" sz="3600" b="1" dirty="0" smtClean="0">
                <a:solidFill>
                  <a:schemeClr val="bg1"/>
                </a:solidFill>
              </a:rPr>
              <a:t> </a:t>
            </a:r>
            <a:r>
              <a:rPr lang="sk-SK" sz="3600" b="1" dirty="0">
                <a:solidFill>
                  <a:schemeClr val="bg1"/>
                </a:solidFill>
              </a:rPr>
              <a:t>a </a:t>
            </a:r>
            <a:r>
              <a:rPr lang="sk-SK" sz="3600" b="1" dirty="0" smtClean="0">
                <a:solidFill>
                  <a:schemeClr val="bg1"/>
                </a:solidFill>
              </a:rPr>
              <a:t>ďalších udalostí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Detekcia vo </a:t>
            </a:r>
            <a:r>
              <a:rPr lang="sk-SK" sz="3600" b="1" dirty="0">
                <a:solidFill>
                  <a:schemeClr val="bg1"/>
                </a:solidFill>
              </a:rPr>
              <a:t>futbalovom </a:t>
            </a:r>
            <a:r>
              <a:rPr lang="sk-SK" sz="3600" b="1" dirty="0" smtClean="0">
                <a:solidFill>
                  <a:schemeClr val="bg1"/>
                </a:solidFill>
              </a:rPr>
              <a:t>zaznáme</a:t>
            </a:r>
            <a:endParaRPr lang="sk-SK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Ako?	Využitie metód počítačového </a:t>
            </a:r>
            <a:r>
              <a:rPr lang="sk-SK" sz="3600" b="1" dirty="0">
                <a:solidFill>
                  <a:schemeClr val="bg1"/>
                </a:solidFill>
              </a:rPr>
              <a:t>videnia </a:t>
            </a: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 smtClean="0">
                <a:solidFill>
                  <a:schemeClr val="bg1"/>
                </a:solidFill>
              </a:rPr>
              <a:t>OpenCV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clustering</a:t>
            </a:r>
            <a:r>
              <a:rPr lang="sk-SK" b="1" noProof="0" dirty="0" smtClean="0">
                <a:solidFill>
                  <a:schemeClr val="bg1"/>
                </a:solidFill>
              </a:rPr>
              <a:t> farieb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7" y="1631604"/>
            <a:ext cx="6100446" cy="481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631604"/>
            <a:ext cx="6096000" cy="48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6" y="73068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threshold</a:t>
            </a:r>
            <a:r>
              <a:rPr lang="sk-SK" b="1" noProof="0" dirty="0" smtClean="0">
                <a:solidFill>
                  <a:schemeClr val="bg1"/>
                </a:solidFill>
              </a:rPr>
              <a:t> panel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88726"/>
            <a:ext cx="4644571" cy="6680548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7115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Určený pre analýzu farieb v ROI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V dolnej časti sa zobrazí maska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Pomocná konzola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8334704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noProof="0" dirty="0" smtClean="0">
                <a:solidFill>
                  <a:schemeClr val="bg1"/>
                </a:solidFill>
              </a:rPr>
              <a:t>Výpis informácie o:</a:t>
            </a:r>
          </a:p>
          <a:p>
            <a:pPr marL="0" indent="0">
              <a:buNone/>
            </a:pPr>
            <a:endParaRPr lang="sk-SK" sz="3200" b="1" noProof="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procese učenia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spracovania snímku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nájdených objektoch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pozíciách objektu 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06" y="2643293"/>
            <a:ext cx="7739789" cy="39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6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>
                <a:solidFill>
                  <a:schemeClr val="bg1"/>
                </a:solidFill>
              </a:rPr>
              <a:t>Segmentácia </a:t>
            </a:r>
            <a:r>
              <a:rPr lang="sk-SK" sz="3600" b="1" dirty="0" smtClean="0">
                <a:solidFill>
                  <a:schemeClr val="bg1"/>
                </a:solidFill>
              </a:rPr>
              <a:t>ihriska a hráčov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5972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Identifikovali sme hodnoty pre farbu trávy cez farebný priestor:</a:t>
            </a: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HSV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LAB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Dosiahli sme celkom dobrý výsledok na </a:t>
            </a:r>
            <a:r>
              <a:rPr lang="sk-SK" sz="3200" b="1" smtClean="0">
                <a:solidFill>
                  <a:schemeClr val="bg1"/>
                </a:solidFill>
              </a:rPr>
              <a:t>HSV priestore.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41" y="195943"/>
            <a:ext cx="5531559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Skombinovali sme masku pohybu a ihriska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Nemusíme tak extrémne dilatovať a erodovať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To znamená lepšie hranice medzi hráčmi, takmer žiadne skupiny.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Hráč je </a:t>
            </a:r>
            <a:r>
              <a:rPr lang="sk-SK" sz="2800" b="1" dirty="0" err="1" smtClean="0">
                <a:solidFill>
                  <a:schemeClr val="bg1"/>
                </a:solidFill>
              </a:rPr>
              <a:t>vysegmentovaný</a:t>
            </a:r>
            <a:r>
              <a:rPr lang="sk-SK" sz="2800" b="1" dirty="0" smtClean="0">
                <a:solidFill>
                  <a:schemeClr val="bg1"/>
                </a:solidFill>
              </a:rPr>
              <a:t> bez trávy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r>
              <a:rPr lang="sk-SK" sz="2800" b="1" dirty="0" smtClean="0">
                <a:solidFill>
                  <a:schemeClr val="bg1"/>
                </a:solidFill>
              </a:rPr>
              <a:t>Skoro žiadne artefakty!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3970629"/>
            <a:ext cx="3673665" cy="2902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" y="4062469"/>
            <a:ext cx="3575957" cy="28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2" y="4109942"/>
            <a:ext cx="3515861" cy="277737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155199" y="4927883"/>
            <a:ext cx="1094014" cy="930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Equal 7"/>
          <p:cNvSpPr/>
          <p:nvPr/>
        </p:nvSpPr>
        <p:spPr>
          <a:xfrm>
            <a:off x="6596025" y="4927883"/>
            <a:ext cx="1289957" cy="11466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hráčov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Vďaka maske ihriska je to super kvalitné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" y="3136899"/>
            <a:ext cx="4625115" cy="3653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70" y="2366799"/>
            <a:ext cx="5530850" cy="4369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79" y="69850"/>
            <a:ext cx="4252334" cy="3359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9318514" y="285040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7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Kategorizácia hráčov podľa farby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sk-SK" b="1" dirty="0">
                <a:solidFill>
                  <a:schemeClr val="bg1"/>
                </a:solidFill>
              </a:rPr>
              <a:t>7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Kategorizácia hráčov podľa </a:t>
            </a:r>
            <a:r>
              <a:rPr lang="sk-SK" sz="3200" b="1" dirty="0" smtClean="0">
                <a:solidFill>
                  <a:schemeClr val="bg1"/>
                </a:solidFill>
              </a:rPr>
              <a:t>farby. </a:t>
            </a:r>
            <a:r>
              <a:rPr lang="sk-SK" sz="3200" b="1" dirty="0">
                <a:solidFill>
                  <a:schemeClr val="bg1"/>
                </a:solidFill>
              </a:rPr>
              <a:t>A</a:t>
            </a:r>
            <a:r>
              <a:rPr lang="sk-SK" sz="3200" b="1" dirty="0" smtClean="0">
                <a:solidFill>
                  <a:schemeClr val="bg1"/>
                </a:solidFill>
              </a:rPr>
              <a:t>ké farby zvoliť?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Za pomoci 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</a:t>
            </a: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baru sme vybrali najreprezentatívnejšie intervaly.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Na objekte vypočítame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farieb, tu najlepšiu vyberieme.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3313" y="176830"/>
            <a:ext cx="3418687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enum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DetectedObjectType</a:t>
            </a:r>
            <a:r>
              <a:rPr lang="sk-SK" dirty="0">
                <a:solidFill>
                  <a:schemeClr val="tx1"/>
                </a:solidFill>
              </a:rPr>
              <a:t> {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UNKNOWN,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ARTEFACT,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BANNER,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PERSON,  </a:t>
            </a:r>
            <a:r>
              <a:rPr lang="sk-SK" dirty="0" smtClean="0">
                <a:solidFill>
                  <a:schemeClr val="tx1"/>
                </a:solidFill>
              </a:rPr>
              <a:t>//</a:t>
            </a:r>
            <a:r>
              <a:rPr lang="sk-SK" dirty="0" err="1" smtClean="0">
                <a:solidFill>
                  <a:schemeClr val="tx1"/>
                </a:solidFill>
              </a:rPr>
              <a:t>out</a:t>
            </a:r>
            <a:r>
              <a:rPr lang="sk-SK" dirty="0" smtClean="0">
                <a:solidFill>
                  <a:schemeClr val="tx1"/>
                </a:solidFill>
              </a:rPr>
              <a:t> of </a:t>
            </a:r>
            <a:r>
              <a:rPr lang="sk-SK" dirty="0" err="1" smtClean="0">
                <a:solidFill>
                  <a:schemeClr val="tx1"/>
                </a:solidFill>
              </a:rPr>
              <a:t>playground</a:t>
            </a:r>
            <a:r>
              <a:rPr lang="sk-SK" dirty="0" smtClean="0">
                <a:solidFill>
                  <a:schemeClr val="tx1"/>
                </a:solidFill>
              </a:rPr>
              <a:t> 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REFEREE,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BALL</a:t>
            </a:r>
          </a:p>
          <a:p>
            <a:r>
              <a:rPr lang="sk-SK" dirty="0">
                <a:solidFill>
                  <a:schemeClr val="tx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09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3762704" cy="62738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Červena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Hráč v dobrom osvetlení sa podoba viac na žltú ako bielu.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Rozhodca prechádza pred bannerom, čo spôsobuje problémy.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Skupinu osôb.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33350"/>
            <a:ext cx="8343900" cy="65913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297680" y="1387368"/>
            <a:ext cx="1467737" cy="275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14997" y="1458111"/>
            <a:ext cx="155586" cy="8112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31548" y="953677"/>
            <a:ext cx="1571792" cy="3003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8654473" y="2774451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075372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Identifikovali sme 5 článkov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Design of a video processing algorithm for detection of a soccer ball with arbitrary color pattern</a:t>
            </a:r>
            <a:r>
              <a:rPr lang="sk-SK" sz="3200" b="1" dirty="0" smtClean="0">
                <a:solidFill>
                  <a:schemeClr val="bg1"/>
                </a:solidFill>
              </a:rPr>
              <a:t> - R</a:t>
            </a:r>
            <a:r>
              <a:rPr lang="sk-SK" sz="3200" b="1" dirty="0">
                <a:solidFill>
                  <a:schemeClr val="bg1"/>
                </a:solidFill>
              </a:rPr>
              <a:t>. </a:t>
            </a:r>
            <a:r>
              <a:rPr lang="sk-SK" sz="3200" b="1" dirty="0" err="1" smtClean="0">
                <a:solidFill>
                  <a:schemeClr val="bg1"/>
                </a:solidFill>
              </a:rPr>
              <a:t>Woering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Soccer Ball Tracking using Dynamic </a:t>
            </a:r>
            <a:r>
              <a:rPr lang="en-US" sz="3200" b="1" dirty="0" err="1">
                <a:solidFill>
                  <a:schemeClr val="bg1"/>
                </a:solidFill>
              </a:rPr>
              <a:t>Kalman</a:t>
            </a:r>
            <a:r>
              <a:rPr lang="en-US" sz="3200" b="1" dirty="0">
                <a:solidFill>
                  <a:schemeClr val="bg1"/>
                </a:solidFill>
              </a:rPr>
              <a:t> Filter with Velocity Control </a:t>
            </a:r>
            <a:r>
              <a:rPr lang="sk-SK" sz="3200" b="1" dirty="0" smtClean="0">
                <a:solidFill>
                  <a:schemeClr val="bg1"/>
                </a:solidFill>
              </a:rPr>
              <a:t>- </a:t>
            </a:r>
            <a:r>
              <a:rPr lang="en-US" sz="3200" b="1" dirty="0" smtClean="0">
                <a:solidFill>
                  <a:schemeClr val="bg1"/>
                </a:solidFill>
              </a:rPr>
              <a:t>Jong-Yun Kim</a:t>
            </a: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ISSI-NCR: </a:t>
            </a:r>
            <a:r>
              <a:rPr lang="en-US" sz="3200" b="1" dirty="0" smtClean="0">
                <a:solidFill>
                  <a:schemeClr val="bg1"/>
                </a:solidFill>
              </a:rPr>
              <a:t>Operation </a:t>
            </a:r>
            <a:r>
              <a:rPr lang="en-US" sz="3200" b="1" dirty="0">
                <a:solidFill>
                  <a:schemeClr val="bg1"/>
                </a:solidFill>
              </a:rPr>
              <a:t>Agreement CNR-FIGC: New technologies to support </a:t>
            </a:r>
            <a:r>
              <a:rPr lang="en-US" sz="3200" b="1" dirty="0" smtClean="0">
                <a:solidFill>
                  <a:schemeClr val="bg1"/>
                </a:solidFill>
              </a:rPr>
              <a:t>referee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V="1">
            <a:off x="8654473" y="2774451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10" y="0"/>
            <a:ext cx="8699580" cy="6872272"/>
          </a:xfrm>
        </p:spPr>
      </p:pic>
      <p:sp>
        <p:nvSpPr>
          <p:cNvPr id="11" name="TextBox 10"/>
          <p:cNvSpPr txBox="1"/>
          <p:nvPr/>
        </p:nvSpPr>
        <p:spPr>
          <a:xfrm>
            <a:off x="4192140" y="6093734"/>
            <a:ext cx="604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chemeClr val="bg1"/>
                </a:solidFill>
              </a:rPr>
              <a:t>S</a:t>
            </a:r>
            <a:r>
              <a:rPr lang="sk-SK" sz="2000" b="1" dirty="0" smtClean="0">
                <a:solidFill>
                  <a:schemeClr val="bg1"/>
                </a:solidFill>
              </a:rPr>
              <a:t>egmentácia hráčov a ich kategorizácia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3600" b="1" dirty="0">
                <a:solidFill>
                  <a:schemeClr val="bg1"/>
                </a:solidFill>
              </a:rPr>
              <a:t>Motion </a:t>
            </a:r>
            <a:r>
              <a:rPr lang="sv-SE" sz="3600" b="1" dirty="0" smtClean="0">
                <a:solidFill>
                  <a:schemeClr val="bg1"/>
                </a:solidFill>
              </a:rPr>
              <a:t>tracker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hráči sa neustále otáčajú</a:t>
            </a:r>
            <a:r>
              <a:rPr lang="en-US" sz="3200" b="1" dirty="0" smtClean="0">
                <a:solidFill>
                  <a:schemeClr val="bg1"/>
                </a:solidFill>
              </a:rPr>
              <a:t>, </a:t>
            </a:r>
            <a:r>
              <a:rPr lang="sk-SK" sz="3200" b="1" dirty="0" smtClean="0">
                <a:solidFill>
                  <a:schemeClr val="bg1"/>
                </a:solidFill>
              </a:rPr>
              <a:t>hýbu nepredvídateľne</a:t>
            </a:r>
            <a:endParaRPr lang="en-US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s</a:t>
            </a:r>
            <a:r>
              <a:rPr lang="en-US" sz="3200" b="1" dirty="0" smtClean="0">
                <a:solidFill>
                  <a:schemeClr val="bg1"/>
                </a:solidFill>
              </a:rPr>
              <a:t>parse feature detector,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je na konkrétne pixely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en-US" sz="3200" b="1" dirty="0" err="1" smtClean="0">
                <a:solidFill>
                  <a:schemeClr val="bg1"/>
                </a:solidFill>
              </a:rPr>
              <a:t>goodFeaturesToTrack</a:t>
            </a:r>
            <a:r>
              <a:rPr lang="en-US" sz="3200" b="1" dirty="0" smtClean="0">
                <a:solidFill>
                  <a:schemeClr val="bg1"/>
                </a:solidFill>
              </a:rPr>
              <a:t> – </a:t>
            </a:r>
            <a:r>
              <a:rPr lang="sk-SK" sz="3200" b="1" dirty="0" smtClean="0">
                <a:solidFill>
                  <a:schemeClr val="bg1"/>
                </a:solidFill>
              </a:rPr>
              <a:t>nepoužiteľne, málo hrán, hráča predstavujú 2-3 homogénne oblasti</a:t>
            </a: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cornerSubPix</a:t>
            </a:r>
            <a:r>
              <a:rPr lang="sk-SK" sz="3200" b="1" dirty="0" smtClean="0">
                <a:solidFill>
                  <a:schemeClr val="bg1"/>
                </a:solidFill>
              </a:rPr>
              <a:t> – zbytočné pre náš </a:t>
            </a:r>
            <a:r>
              <a:rPr lang="sk-SK" sz="3200" b="1" dirty="0" smtClean="0">
                <a:solidFill>
                  <a:schemeClr val="bg1"/>
                </a:solidFill>
              </a:rPr>
              <a:t>projekt</a:t>
            </a: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findNonZero</a:t>
            </a:r>
            <a:r>
              <a:rPr lang="sk-SK" sz="3200" b="1" dirty="0" smtClean="0">
                <a:solidFill>
                  <a:schemeClr val="bg1"/>
                </a:solidFill>
              </a:rPr>
              <a:t> – obsahuje </a:t>
            </a:r>
            <a:r>
              <a:rPr lang="sk-SK" sz="3200" b="1" dirty="0" err="1" smtClean="0">
                <a:solidFill>
                  <a:schemeClr val="bg1"/>
                </a:solidFill>
              </a:rPr>
              <a:t>bug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Potrebujeme systém na párovanie objektov medzi snímkami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1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entity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806" y="1901615"/>
            <a:ext cx="352976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FrameObject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RotatedRect</a:t>
            </a:r>
            <a:r>
              <a:rPr lang="sk-SK" dirty="0" smtClean="0"/>
              <a:t> </a:t>
            </a:r>
            <a:r>
              <a:rPr lang="sk-SK" dirty="0" err="1"/>
              <a:t>m_boundary</a:t>
            </a:r>
            <a:r>
              <a:rPr lang="sk-SK" dirty="0"/>
              <a:t>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</a:t>
            </a:r>
            <a:r>
              <a:rPr lang="sk-SK" dirty="0"/>
              <a:t>&gt; </a:t>
            </a:r>
            <a:r>
              <a:rPr lang="sk-SK" dirty="0" err="1" smtClean="0"/>
              <a:t>m_countour</a:t>
            </a:r>
            <a:r>
              <a:rPr lang="sk-SK" dirty="0" smtClean="0"/>
              <a:t>;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sk-SK" dirty="0" err="1" smtClean="0"/>
              <a:t>DetectedObjectType</a:t>
            </a:r>
            <a:r>
              <a:rPr lang="sk-SK" dirty="0" smtClean="0"/>
              <a:t> </a:t>
            </a:r>
            <a:r>
              <a:rPr lang="sk-SK" dirty="0"/>
              <a:t>type</a:t>
            </a:r>
            <a:r>
              <a:rPr lang="sk-SK" dirty="0" smtClean="0"/>
              <a:t>;</a:t>
            </a:r>
            <a:br>
              <a:rPr lang="sk-SK" dirty="0" smtClean="0"/>
            </a:br>
            <a:r>
              <a:rPr lang="sk-SK" dirty="0" smtClean="0"/>
              <a:t>   </a:t>
            </a:r>
            <a:r>
              <a:rPr lang="sk-SK" dirty="0" err="1" smtClean="0"/>
              <a:t>FrameObject</a:t>
            </a:r>
            <a:r>
              <a:rPr lang="en-US" dirty="0" smtClean="0"/>
              <a:t>* </a:t>
            </a:r>
            <a:r>
              <a:rPr lang="en-US" dirty="0" err="1" smtClean="0"/>
              <a:t>m_previous</a:t>
            </a:r>
            <a:r>
              <a:rPr lang="en-US" dirty="0" smtClean="0"/>
              <a:t>;</a:t>
            </a:r>
            <a:endParaRPr lang="sk-SK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1377" y="1901614"/>
            <a:ext cx="352976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TraceTrack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&lt;Point2f</a:t>
            </a:r>
            <a:r>
              <a:rPr lang="sk-SK" dirty="0"/>
              <a:t>&gt; </a:t>
            </a:r>
            <a:r>
              <a:rPr lang="sk-SK" dirty="0" err="1"/>
              <a:t>points</a:t>
            </a:r>
            <a:r>
              <a:rPr lang="sk-SK" dirty="0"/>
              <a:t>[2];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FrameObject</a:t>
            </a:r>
            <a:r>
              <a:rPr lang="sk-SK" dirty="0"/>
              <a:t>* </a:t>
            </a:r>
            <a:r>
              <a:rPr lang="sk-SK" dirty="0" err="1"/>
              <a:t>tracing</a:t>
            </a:r>
            <a:r>
              <a:rPr lang="sk-SK" dirty="0"/>
              <a:t>;</a:t>
            </a:r>
          </a:p>
          <a:p>
            <a:r>
              <a:rPr lang="sk-SK" dirty="0" smtClean="0"/>
              <a:t>};</a:t>
            </a:r>
            <a:endParaRPr lang="en-US" dirty="0" smtClean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8" name="TextBox 7"/>
          <p:cNvSpPr txBox="1"/>
          <p:nvPr/>
        </p:nvSpPr>
        <p:spPr>
          <a:xfrm>
            <a:off x="7736948" y="1901614"/>
            <a:ext cx="352976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/>
              <a:t>vector</a:t>
            </a:r>
            <a:r>
              <a:rPr lang="sk-SK" dirty="0"/>
              <a:t>&lt;</a:t>
            </a:r>
            <a:r>
              <a:rPr lang="sk-SK" dirty="0" err="1"/>
              <a:t>TraceTrack</a:t>
            </a:r>
            <a:r>
              <a:rPr lang="sk-SK" dirty="0"/>
              <a:t>*&gt; </a:t>
            </a:r>
            <a:r>
              <a:rPr lang="sk-SK" dirty="0" err="1"/>
              <a:t>m_footprints</a:t>
            </a:r>
            <a:r>
              <a:rPr lang="sk-SK" dirty="0"/>
              <a:t>;</a:t>
            </a:r>
            <a:endParaRPr lang="en-US" dirty="0"/>
          </a:p>
          <a:p>
            <a:endParaRPr lang="sk-SK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46112" y="4483142"/>
            <a:ext cx="11899775" cy="2178915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Potrebujeme si ukladať informácie o objektoch na snímke</a:t>
            </a:r>
          </a:p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Následne pozície (pixely) pre sledovanie</a:t>
            </a:r>
          </a:p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A históriu pohybu </a:t>
            </a:r>
            <a:r>
              <a:rPr lang="sk-SK" sz="3200" b="1" dirty="0" smtClean="0">
                <a:solidFill>
                  <a:schemeClr val="bg1"/>
                </a:solidFill>
              </a:rPr>
              <a:t>objektu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Môžeme </a:t>
            </a:r>
            <a:r>
              <a:rPr lang="sk-SK" sz="3200" b="1" dirty="0">
                <a:solidFill>
                  <a:schemeClr val="bg1"/>
                </a:solidFill>
              </a:rPr>
              <a:t>sledovať N objektov</a:t>
            </a:r>
          </a:p>
        </p:txBody>
      </p:sp>
    </p:spTree>
    <p:extLst>
      <p:ext uri="{BB962C8B-B14F-4D97-AF65-F5344CB8AC3E}">
        <p14:creationId xmlns:p14="http://schemas.microsoft.com/office/powerpoint/2010/main" val="19616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Algoritmus sledovania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Používateľ klikne na objekt, ten sa pridá do zoznamu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Detegovaný objekt sa začne sledovať, keď je určitého typu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Uložíme si objekt, jeho kontúru, jeho pozíciu, pixely v kontúre</a:t>
            </a:r>
          </a:p>
          <a:p>
            <a:pPr lvl="1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V ďalšom snímku ....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apujeme staré pozície každého pixelu v objekte na nové cez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Niektoré pixely sa stratia, zvyčajne to je 0.1% 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Keď stratím viac ako 30 % pixelov, tak som ten objekt stratil</a:t>
            </a: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05" y="0"/>
            <a:ext cx="4489347" cy="354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52" y="1"/>
            <a:ext cx="4489348" cy="3546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463" y="0"/>
            <a:ext cx="4489347" cy="35463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234119" y="1356796"/>
            <a:ext cx="442281" cy="34019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850586" y="1356796"/>
            <a:ext cx="351747" cy="664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8133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130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228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20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7480" y="2993687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170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4"/>
          <p:cNvSpPr>
            <a:spLocks noGrp="1"/>
          </p:cNvSpPr>
          <p:nvPr>
            <p:ph idx="1"/>
          </p:nvPr>
        </p:nvSpPr>
        <p:spPr>
          <a:xfrm>
            <a:off x="146112" y="4083829"/>
            <a:ext cx="11899775" cy="2408767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Detegujem </a:t>
            </a:r>
            <a:r>
              <a:rPr lang="sk-SK" sz="3200" b="1" dirty="0" smtClean="0">
                <a:solidFill>
                  <a:schemeClr val="bg1"/>
                </a:solidFill>
              </a:rPr>
              <a:t>nové </a:t>
            </a:r>
            <a:r>
              <a:rPr lang="sk-SK" sz="3200" b="1" dirty="0">
                <a:solidFill>
                  <a:schemeClr val="bg1"/>
                </a:solidFill>
              </a:rPr>
              <a:t>objekty a porovnám si ich pozície s mapovanými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Keď sedí </a:t>
            </a:r>
            <a:r>
              <a:rPr lang="sk-SK" sz="3200" b="1" dirty="0" smtClean="0">
                <a:solidFill>
                  <a:schemeClr val="bg1"/>
                </a:solidFill>
              </a:rPr>
              <a:t>90</a:t>
            </a:r>
            <a:r>
              <a:rPr lang="en-US" sz="3200" b="1" dirty="0" smtClean="0">
                <a:solidFill>
                  <a:schemeClr val="bg1"/>
                </a:solidFill>
              </a:rPr>
              <a:t>%</a:t>
            </a:r>
            <a:r>
              <a:rPr lang="sk-SK" sz="3200" b="1" dirty="0" smtClean="0">
                <a:solidFill>
                  <a:schemeClr val="bg1"/>
                </a:solidFill>
              </a:rPr>
              <a:t> pozícií, tak </a:t>
            </a:r>
            <a:r>
              <a:rPr lang="sk-SK" sz="3200" b="1" dirty="0">
                <a:solidFill>
                  <a:schemeClr val="bg1"/>
                </a:solidFill>
              </a:rPr>
              <a:t>detegovaný objekt je </a:t>
            </a:r>
            <a:r>
              <a:rPr lang="sk-SK" sz="3200" b="1" u="sng" dirty="0">
                <a:solidFill>
                  <a:schemeClr val="bg1"/>
                </a:solidFill>
              </a:rPr>
              <a:t>vlastne ten istý </a:t>
            </a:r>
            <a:r>
              <a:rPr lang="sk-SK" sz="3200" b="1" dirty="0">
                <a:solidFill>
                  <a:schemeClr val="bg1"/>
                </a:solidFill>
              </a:rPr>
              <a:t>zo starej </a:t>
            </a:r>
            <a:r>
              <a:rPr lang="sk-SK" sz="3200" b="1" dirty="0" smtClean="0">
                <a:solidFill>
                  <a:schemeClr val="bg1"/>
                </a:solidFill>
              </a:rPr>
              <a:t>snímky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Každý 10 snímok je vhodné nahradiť </a:t>
            </a:r>
            <a:r>
              <a:rPr lang="sk-SK" sz="3200" b="1" dirty="0" err="1" smtClean="0">
                <a:solidFill>
                  <a:schemeClr val="bg1"/>
                </a:solidFill>
              </a:rPr>
              <a:t>trakované</a:t>
            </a:r>
            <a:r>
              <a:rPr lang="sk-SK" sz="3200" b="1" dirty="0" smtClean="0">
                <a:solidFill>
                  <a:schemeClr val="bg1"/>
                </a:solidFill>
              </a:rPr>
              <a:t> body za body z objektu</a:t>
            </a:r>
          </a:p>
          <a:p>
            <a:pPr lvl="1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1514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86" y="0"/>
            <a:ext cx="8681514" cy="6858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091824" y="2703458"/>
            <a:ext cx="1177551" cy="15110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69375" y="2543695"/>
            <a:ext cx="2003367" cy="16847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72742" y="2635135"/>
            <a:ext cx="3990109" cy="6832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3662" y="5341763"/>
            <a:ext cx="305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</a:t>
            </a:r>
            <a:r>
              <a:rPr lang="sk-SK" sz="2000" b="1" dirty="0" smtClean="0">
                <a:solidFill>
                  <a:schemeClr val="bg1"/>
                </a:solidFill>
              </a:rPr>
              <a:t>500</a:t>
            </a:r>
          </a:p>
          <a:p>
            <a:r>
              <a:rPr lang="sk-SK" sz="2000" b="1" dirty="0" smtClean="0">
                <a:solidFill>
                  <a:schemeClr val="bg1"/>
                </a:solidFill>
              </a:rPr>
              <a:t>Hráč je bezchybne </a:t>
            </a:r>
            <a:r>
              <a:rPr lang="sk-SK" sz="2000" b="1" dirty="0" err="1" smtClean="0">
                <a:solidFill>
                  <a:schemeClr val="bg1"/>
                </a:solidFill>
              </a:rPr>
              <a:t>trakovaný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52816" y="5849594"/>
            <a:ext cx="305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Šírka okna je 64Opx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U</a:t>
            </a:r>
            <a:r>
              <a:rPr lang="sk-SK" b="1" noProof="0" dirty="0" err="1" smtClean="0">
                <a:solidFill>
                  <a:schemeClr val="bg1"/>
                </a:solidFill>
              </a:rPr>
              <a:t>kážka</a:t>
            </a:r>
            <a:r>
              <a:rPr lang="sk-SK" b="1" noProof="0" dirty="0" smtClean="0">
                <a:solidFill>
                  <a:schemeClr val="bg1"/>
                </a:solidFill>
              </a:rPr>
              <a:t> programu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Záver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260800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Zhrnutie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606" y="1153886"/>
            <a:ext cx="3584194" cy="1612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/>
          <p:cNvSpPr/>
          <p:nvPr/>
        </p:nvSpPr>
        <p:spPr>
          <a:xfrm>
            <a:off x="4303903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ectangle 8"/>
          <p:cNvSpPr/>
          <p:nvPr/>
        </p:nvSpPr>
        <p:spPr>
          <a:xfrm>
            <a:off x="7950200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/>
          <p:cNvSpPr/>
          <p:nvPr/>
        </p:nvSpPr>
        <p:spPr>
          <a:xfrm>
            <a:off x="657606" y="2915591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/>
          <p:cNvSpPr/>
          <p:nvPr/>
        </p:nvSpPr>
        <p:spPr>
          <a:xfrm>
            <a:off x="4303903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/>
          <p:cNvSpPr/>
          <p:nvPr/>
        </p:nvSpPr>
        <p:spPr>
          <a:xfrm>
            <a:off x="7950200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/>
          <p:cNvSpPr/>
          <p:nvPr/>
        </p:nvSpPr>
        <p:spPr>
          <a:xfrm>
            <a:off x="4708906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" name="Straight Connector 19"/>
          <p:cNvCxnSpPr>
            <a:stCxn id="18" idx="4"/>
          </p:cNvCxnSpPr>
          <p:nvPr/>
        </p:nvCxnSpPr>
        <p:spPr>
          <a:xfrm flipH="1">
            <a:off x="4794631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04156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608894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04156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608894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34930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5620655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30180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434918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30180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434918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042182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8" name="Straight Connector 67"/>
          <p:cNvCxnSpPr>
            <a:stCxn id="67" idx="4"/>
          </p:cNvCxnSpPr>
          <p:nvPr/>
        </p:nvCxnSpPr>
        <p:spPr>
          <a:xfrm flipH="1">
            <a:off x="7127907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137432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6942170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137432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942170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269922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0" name="Straight Connector 79"/>
          <p:cNvCxnSpPr>
            <a:stCxn id="79" idx="4"/>
          </p:cNvCxnSpPr>
          <p:nvPr/>
        </p:nvCxnSpPr>
        <p:spPr>
          <a:xfrm flipH="1">
            <a:off x="8355647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365172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8169910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365172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169910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9095946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6" name="Straight Connector 85"/>
          <p:cNvCxnSpPr>
            <a:stCxn id="85" idx="4"/>
          </p:cNvCxnSpPr>
          <p:nvPr/>
        </p:nvCxnSpPr>
        <p:spPr>
          <a:xfrm flipH="1">
            <a:off x="9181671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191196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8995934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9191196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8995934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603198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2" name="Straight Connector 91"/>
          <p:cNvCxnSpPr/>
          <p:nvPr/>
        </p:nvCxnSpPr>
        <p:spPr>
          <a:xfrm>
            <a:off x="10698448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10503186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698448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10503186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0688924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0811621" y="1487900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8" name="Straight Connector 97"/>
          <p:cNvCxnSpPr/>
          <p:nvPr/>
        </p:nvCxnSpPr>
        <p:spPr>
          <a:xfrm>
            <a:off x="10906871" y="1898958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0711609" y="1898958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906871" y="1687925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711609" y="1659350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0897347" y="168792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272599" y="1459325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7367849" y="1870383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172587" y="1870383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67849" y="1659350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172587" y="1630775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7358325" y="1659350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135455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3230705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35443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230705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3035443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3221181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343878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3439128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3243866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439128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3243866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429604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522066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617316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10422054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10617316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10422054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0607792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0730489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0825739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10630477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10825739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 flipV="1">
            <a:off x="10630477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10816215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57606" y="4644274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ectangle 133"/>
          <p:cNvSpPr/>
          <p:nvPr/>
        </p:nvSpPr>
        <p:spPr>
          <a:xfrm>
            <a:off x="4303903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Rectangle 134"/>
          <p:cNvSpPr/>
          <p:nvPr/>
        </p:nvSpPr>
        <p:spPr>
          <a:xfrm>
            <a:off x="7950200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al 59"/>
          <p:cNvSpPr/>
          <p:nvPr/>
        </p:nvSpPr>
        <p:spPr>
          <a:xfrm>
            <a:off x="4988147" y="1600425"/>
            <a:ext cx="63167" cy="5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6" name="Oval 135"/>
          <p:cNvSpPr/>
          <p:nvPr/>
        </p:nvSpPr>
        <p:spPr>
          <a:xfrm>
            <a:off x="6730976" y="2077602"/>
            <a:ext cx="63810" cy="81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7" name="Oval 136"/>
          <p:cNvSpPr/>
          <p:nvPr/>
        </p:nvSpPr>
        <p:spPr>
          <a:xfrm>
            <a:off x="5992237" y="2496702"/>
            <a:ext cx="138640" cy="6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8" name="Oval 137"/>
          <p:cNvSpPr/>
          <p:nvPr/>
        </p:nvSpPr>
        <p:spPr>
          <a:xfrm>
            <a:off x="6339909" y="1459325"/>
            <a:ext cx="105744" cy="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9" name="Oval 138"/>
          <p:cNvSpPr/>
          <p:nvPr/>
        </p:nvSpPr>
        <p:spPr>
          <a:xfrm>
            <a:off x="4409345" y="19125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3" name="Rectangle 142"/>
          <p:cNvSpPr/>
          <p:nvPr/>
        </p:nvSpPr>
        <p:spPr>
          <a:xfrm>
            <a:off x="771865" y="1269960"/>
            <a:ext cx="3337902" cy="138958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47" name="Straight Connector 146"/>
          <p:cNvCxnSpPr>
            <a:stCxn id="143" idx="0"/>
            <a:endCxn id="143" idx="2"/>
          </p:cNvCxnSpPr>
          <p:nvPr/>
        </p:nvCxnSpPr>
        <p:spPr>
          <a:xfrm>
            <a:off x="2440816" y="1269960"/>
            <a:ext cx="0" cy="138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769257" y="1675667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5" name="Rectangle 154"/>
          <p:cNvSpPr/>
          <p:nvPr/>
        </p:nvSpPr>
        <p:spPr>
          <a:xfrm>
            <a:off x="3592536" y="1653022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7014734" y="335948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7223157" y="352649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10324253" y="3033563"/>
            <a:ext cx="539044" cy="1214587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270699" y="4066826"/>
            <a:ext cx="212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Detekcia torza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69256" y="2202935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Segmentácia ihriska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262535" y="2328464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Detegovanie objektov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956453" y="2306432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Filtrácia artefaktov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8556" y="4047211"/>
            <a:ext cx="345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Človek  / hráč / skupina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80191" y="5789301"/>
            <a:ext cx="212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Detekcia tímu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318494" y="48250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67" name="Straight Connector 166"/>
          <p:cNvCxnSpPr/>
          <p:nvPr/>
        </p:nvCxnSpPr>
        <p:spPr>
          <a:xfrm>
            <a:off x="3413744" y="52361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3218482" y="52361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3413744" y="50250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3218482" y="49965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3404220" y="50250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3526917" y="4992065"/>
            <a:ext cx="190500" cy="200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3622167" y="5403123"/>
            <a:ext cx="126206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3426905" y="5403123"/>
            <a:ext cx="185738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3622167" y="5192090"/>
            <a:ext cx="207169" cy="952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3426905" y="5163515"/>
            <a:ext cx="195262" cy="1238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3612643" y="5192090"/>
            <a:ext cx="95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6392781" y="560516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6488031" y="601622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292769" y="601622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488031" y="580518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6292769" y="577661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478507" y="580518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7398805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7494055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7298793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7494055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98793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484531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4860814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4956064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760802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4956064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4760802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4946540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10937658" y="557131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1032908" y="598237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10837646" y="598237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1032908" y="577134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0837646" y="574276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11023384" y="577134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>
          <a:xfrm>
            <a:off x="10025799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3" name="Straight Connector 202"/>
          <p:cNvCxnSpPr/>
          <p:nvPr/>
        </p:nvCxnSpPr>
        <p:spPr>
          <a:xfrm>
            <a:off x="10121049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9925787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10121049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9925787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10111525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367626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462876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8267614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8462876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 flipV="1">
            <a:off x="8267614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8453352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291178" y="5804680"/>
            <a:ext cx="26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Prepojenie objektov</a:t>
            </a:r>
            <a:endParaRPr lang="sk-SK" sz="2400" dirty="0">
              <a:solidFill>
                <a:schemeClr val="bg1"/>
              </a:solidFill>
            </a:endParaRP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5163233" y="5511787"/>
            <a:ext cx="300667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701224" y="5147259"/>
            <a:ext cx="2224563" cy="1625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6727504" y="5715701"/>
            <a:ext cx="4014892" cy="44147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H="1">
            <a:off x="10390322" y="5174951"/>
            <a:ext cx="856508" cy="1143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V="1">
            <a:off x="10062701" y="5923311"/>
            <a:ext cx="698850" cy="1281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924747" y="5802251"/>
            <a:ext cx="26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Informácie</a:t>
            </a:r>
            <a:endParaRPr lang="sk-SK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 pre </a:t>
            </a:r>
            <a:r>
              <a:rPr lang="sk-SK" b="1" dirty="0" err="1">
                <a:solidFill>
                  <a:schemeClr val="bg1"/>
                </a:solidFill>
              </a:rPr>
              <a:t>D</a:t>
            </a:r>
            <a:r>
              <a:rPr lang="sk-SK" b="1" noProof="0" dirty="0" err="1" smtClean="0">
                <a:solidFill>
                  <a:schemeClr val="bg1"/>
                </a:solidFill>
              </a:rPr>
              <a:t>ata</a:t>
            </a:r>
            <a:r>
              <a:rPr lang="sk-SK" b="1" noProof="0" dirty="0" smtClean="0">
                <a:solidFill>
                  <a:schemeClr val="bg1"/>
                </a:solidFill>
              </a:rPr>
              <a:t> set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149190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televízie – Ľahký prístup, </a:t>
            </a: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alé rozlíšenie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YouTube - 4K, 25 FPS video, Potreba statickej kamery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Video záznam z výskumného </a:t>
            </a:r>
            <a:r>
              <a:rPr lang="sk-SK" sz="3200" b="1" dirty="0">
                <a:solidFill>
                  <a:schemeClr val="bg1"/>
                </a:solidFill>
              </a:rPr>
              <a:t>projektu </a:t>
            </a:r>
            <a:r>
              <a:rPr lang="sk-SK" sz="3200" b="1" dirty="0" smtClean="0">
                <a:solidFill>
                  <a:schemeClr val="bg1"/>
                </a:solidFill>
              </a:rPr>
              <a:t>ISSI-NCR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Čo nám poskytli?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2min záznamy zo 6 statických kamier snímajúce rôzne časti ihriska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Manuálne anotované objekty na video zázname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Informácie o kalibrácii kamier, ich pozíciách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</a:t>
            </a:r>
            <a:r>
              <a:rPr lang="sk-SK" b="1" dirty="0" err="1" smtClean="0">
                <a:solidFill>
                  <a:schemeClr val="bg1"/>
                </a:solidFill>
              </a:rPr>
              <a:t>edostatky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hráčov podľa čísla dresu, treba lepšie rozlíšenie a viac kamier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udalosti - ďalší projekt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Algoritmus vyžaduje konštanty (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thresholdy</a:t>
            </a:r>
            <a:r>
              <a:rPr lang="sk-SK" sz="3200" b="1" dirty="0">
                <a:solidFill>
                  <a:schemeClr val="bg1"/>
                </a:solidFill>
              </a:rPr>
              <a:t>)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-</a:t>
            </a:r>
            <a:r>
              <a:rPr lang="sk-SK" sz="3200" b="1" dirty="0" smtClean="0">
                <a:solidFill>
                  <a:schemeClr val="bg1"/>
                </a:solidFill>
              </a:rPr>
              <a:t> natrénovanie algoritmu pred zápasom (stačí 10 </a:t>
            </a:r>
            <a:r>
              <a:rPr lang="sk-SK" sz="3200" b="1" dirty="0" err="1" smtClean="0">
                <a:solidFill>
                  <a:schemeClr val="bg1"/>
                </a:solidFill>
              </a:rPr>
              <a:t>sec</a:t>
            </a:r>
            <a:r>
              <a:rPr lang="sk-SK" sz="3200" b="1" dirty="0" smtClean="0">
                <a:solidFill>
                  <a:schemeClr val="bg1"/>
                </a:solidFill>
              </a:rPr>
              <a:t> pohlaď na prázdne ihrisko)</a:t>
            </a: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Referencie: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72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T</a:t>
            </a:r>
            <a:r>
              <a:rPr lang="sk-SK" sz="3600" b="1" dirty="0">
                <a:solidFill>
                  <a:schemeClr val="bg1"/>
                </a:solidFill>
              </a:rPr>
              <a:t>. </a:t>
            </a:r>
            <a:r>
              <a:rPr lang="sk-SK" sz="3600" b="1" dirty="0" err="1">
                <a:solidFill>
                  <a:schemeClr val="bg1"/>
                </a:solidFill>
              </a:rPr>
              <a:t>D’Orazio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M.Leo</a:t>
            </a:r>
            <a:r>
              <a:rPr lang="sk-SK" sz="3600" b="1" dirty="0">
                <a:solidFill>
                  <a:schemeClr val="bg1"/>
                </a:solidFill>
              </a:rPr>
              <a:t>, N. </a:t>
            </a:r>
            <a:r>
              <a:rPr lang="sk-SK" sz="3600" b="1" dirty="0" err="1">
                <a:solidFill>
                  <a:schemeClr val="bg1"/>
                </a:solidFill>
              </a:rPr>
              <a:t>Mosca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P.Spagnolo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P.L.Mazzeo</a:t>
            </a:r>
            <a:r>
              <a:rPr lang="sk-SK" sz="3600" b="1" dirty="0">
                <a:solidFill>
                  <a:schemeClr val="bg1"/>
                </a:solidFill>
              </a:rPr>
              <a:t/>
            </a:r>
            <a:br>
              <a:rPr lang="sk-SK" sz="3600" b="1" dirty="0">
                <a:solidFill>
                  <a:schemeClr val="bg1"/>
                </a:solidFill>
              </a:rPr>
            </a:br>
            <a:endParaRPr lang="sk-SK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>
                <a:solidFill>
                  <a:schemeClr val="bg1"/>
                </a:solidFill>
              </a:rPr>
              <a:t>Semi-Automatic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System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for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Ground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Truth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Generation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Soccer</a:t>
            </a:r>
            <a:r>
              <a:rPr lang="sk-SK" sz="3600" b="1" dirty="0">
                <a:solidFill>
                  <a:schemeClr val="bg1"/>
                </a:solidFill>
              </a:rPr>
              <a:t> Video </a:t>
            </a:r>
            <a:r>
              <a:rPr lang="sk-SK" sz="3600" b="1" dirty="0" err="1" smtClean="0">
                <a:solidFill>
                  <a:schemeClr val="bg1"/>
                </a:solidFill>
              </a:rPr>
              <a:t>Sequences</a:t>
            </a:r>
            <a:r>
              <a:rPr lang="sk-SK" sz="3600" b="1" dirty="0" smtClean="0">
                <a:solidFill>
                  <a:schemeClr val="bg1"/>
                </a:solidFill>
              </a:rPr>
              <a:t> in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Proceeding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6th IEEE International </a:t>
            </a:r>
            <a:r>
              <a:rPr lang="sk-SK" sz="3600" b="1" dirty="0" err="1">
                <a:solidFill>
                  <a:schemeClr val="bg1"/>
                </a:solidFill>
              </a:rPr>
              <a:t>Conference</a:t>
            </a:r>
            <a:r>
              <a:rPr lang="sk-SK" sz="3600" b="1" dirty="0">
                <a:solidFill>
                  <a:schemeClr val="bg1"/>
                </a:solidFill>
              </a:rPr>
              <a:t> on </a:t>
            </a:r>
            <a:r>
              <a:rPr lang="sk-SK" sz="3600" b="1" dirty="0" err="1">
                <a:solidFill>
                  <a:schemeClr val="bg1"/>
                </a:solidFill>
              </a:rPr>
              <a:t>Advanced</a:t>
            </a:r>
            <a:r>
              <a:rPr lang="sk-SK" sz="3600" b="1" dirty="0">
                <a:solidFill>
                  <a:schemeClr val="bg1"/>
                </a:solidFill>
              </a:rPr>
              <a:t> Video and </a:t>
            </a:r>
            <a:r>
              <a:rPr lang="sk-SK" sz="3600" b="1" dirty="0" err="1">
                <a:solidFill>
                  <a:schemeClr val="bg1"/>
                </a:solidFill>
              </a:rPr>
              <a:t>Signal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Surveillance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Genoa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Italy</a:t>
            </a:r>
            <a:r>
              <a:rPr lang="sk-SK" sz="3600" b="1" dirty="0">
                <a:solidFill>
                  <a:schemeClr val="bg1"/>
                </a:solidFill>
              </a:rPr>
              <a:t> September 2-4 </a:t>
            </a:r>
            <a:r>
              <a:rPr lang="sk-SK" sz="3600" b="1" dirty="0" smtClean="0">
                <a:solidFill>
                  <a:schemeClr val="bg1"/>
                </a:solidFill>
              </a:rPr>
              <a:t>2009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>
                <a:solidFill>
                  <a:schemeClr val="bg1"/>
                </a:solidFill>
              </a:rPr>
              <a:t>https://github.com/sekys/sk.seky.soccerball</a:t>
            </a:r>
          </a:p>
        </p:txBody>
      </p:sp>
    </p:spTree>
    <p:extLst>
      <p:ext uri="{BB962C8B-B14F-4D97-AF65-F5344CB8AC3E}">
        <p14:creationId xmlns:p14="http://schemas.microsoft.com/office/powerpoint/2010/main" val="40200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Ďakujem, za pozornosť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en/e/ec/Soccer_bal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14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Návrh a implementácia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OOP sme navrhli program, ktorý: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Načítava video záznam a anotovaný súbor k nemu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Prehráva synchronizovane video vo forme  streamu </a:t>
            </a:r>
            <a:r>
              <a:rPr lang="sk-SK" sz="3200" b="1" dirty="0" err="1" smtClean="0">
                <a:solidFill>
                  <a:schemeClr val="bg1"/>
                </a:solidFill>
              </a:rPr>
              <a:t>frame-ov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Posiela snímky do metód </a:t>
            </a:r>
            <a:r>
              <a:rPr lang="sk-SK" sz="3200" b="1" dirty="0" err="1" smtClean="0">
                <a:solidFill>
                  <a:schemeClr val="bg1"/>
                </a:solidFill>
              </a:rPr>
              <a:t>poč</a:t>
            </a:r>
            <a:r>
              <a:rPr lang="sk-SK" sz="3200" b="1" dirty="0" smtClean="0">
                <a:solidFill>
                  <a:schemeClr val="bg1"/>
                </a:solidFill>
              </a:rPr>
              <a:t>. videnia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Stará sa o zobrazenie vstupu/ výstupu a </a:t>
            </a:r>
            <a:r>
              <a:rPr lang="sk-SK" sz="3200" b="1" dirty="0" err="1" smtClean="0">
                <a:solidFill>
                  <a:schemeClr val="bg1"/>
                </a:solidFill>
              </a:rPr>
              <a:t>debugovacích</a:t>
            </a:r>
            <a:r>
              <a:rPr lang="sk-SK" sz="3200" b="1" dirty="0" smtClean="0">
                <a:solidFill>
                  <a:schemeClr val="bg1"/>
                </a:solidFill>
              </a:rPr>
              <a:t> okien</a:t>
            </a:r>
          </a:p>
          <a:p>
            <a:pPr marL="4572" lvl="1" indent="0">
              <a:buNone/>
            </a:pPr>
            <a:endParaRPr lang="sk-SK" sz="3200" b="1" dirty="0" err="1">
              <a:solidFill>
                <a:schemeClr val="bg1"/>
              </a:solidFill>
            </a:endParaRPr>
          </a:p>
          <a:p>
            <a:pPr marL="4572" lvl="1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Metódy počítačového videnia sme používali pri </a:t>
            </a:r>
            <a:r>
              <a:rPr lang="sk-SK" sz="3200" b="1" dirty="0" err="1" smtClean="0">
                <a:solidFill>
                  <a:schemeClr val="bg1"/>
                </a:solidFill>
              </a:rPr>
              <a:t>prototyponí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Prototyp 1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b="1" dirty="0" smtClean="0">
                <a:solidFill>
                  <a:schemeClr val="bg1"/>
                </a:solidFill>
              </a:rPr>
              <a:t>Gray farba</a:t>
            </a:r>
            <a:endParaRPr lang="sk-SK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 smtClean="0">
                <a:solidFill>
                  <a:schemeClr val="bg1"/>
                </a:solidFill>
              </a:rPr>
              <a:t>Canny</a:t>
            </a:r>
            <a:r>
              <a:rPr lang="sk-SK" b="1" dirty="0" smtClean="0">
                <a:solidFill>
                  <a:schemeClr val="bg1"/>
                </a:solidFill>
              </a:rPr>
              <a:t> detektor</a:t>
            </a:r>
            <a:endParaRPr lang="sk-SK" b="1" noProof="0" dirty="0" smtClean="0">
              <a:solidFill>
                <a:schemeClr val="bg1"/>
              </a:solidFill>
            </a:endParaRPr>
          </a:p>
          <a:p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2" y="0"/>
            <a:ext cx="83439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927600" y="1370649"/>
            <a:ext cx="1473200" cy="2654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2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Detekcia pohybu a porovnanie algoritmov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sk-SK" b="1" dirty="0" smtClean="0">
                <a:solidFill>
                  <a:schemeClr val="bg1"/>
                </a:solidFill>
              </a:rPr>
              <a:t>of </a:t>
            </a:r>
            <a:r>
              <a:rPr lang="sk-SK" b="1" dirty="0" err="1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1 (vľavo) a 2 (vpravo)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03" y="2004632"/>
            <a:ext cx="5919626" cy="467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" y="2004632"/>
            <a:ext cx="6013450" cy="47503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772664" y="4784036"/>
            <a:ext cx="1112633" cy="8547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58100" y="39741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31864" y="3812010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56463" y="4003634"/>
            <a:ext cx="1042076" cy="936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01075" y="379701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69913" y="3974149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0772775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 smtClean="0">
                <a:solidFill>
                  <a:schemeClr val="bg1"/>
                </a:solidFill>
              </a:rPr>
              <a:t> of </a:t>
            </a:r>
            <a:r>
              <a:rPr lang="sk-SK" b="1" dirty="0" err="1" smtClean="0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pozadie vpravo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" y="2048416"/>
            <a:ext cx="5885189" cy="464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5" y="2048416"/>
            <a:ext cx="5867781" cy="46352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505700" y="38217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701</TotalTime>
  <Words>961</Words>
  <Application>Microsoft Office PowerPoint</Application>
  <PresentationFormat>Widescreen</PresentationFormat>
  <Paragraphs>204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Metropolitan</vt:lpstr>
      <vt:lpstr>Detekcia objektov futbale</vt:lpstr>
      <vt:lpstr>Cieľe projektu</vt:lpstr>
      <vt:lpstr>Analýza</vt:lpstr>
      <vt:lpstr>Analýza pre Data set</vt:lpstr>
      <vt:lpstr>Návrh a implementácia</vt:lpstr>
      <vt:lpstr>Prototyp 1</vt:lpstr>
      <vt:lpstr>Prototyp 2 </vt:lpstr>
      <vt:lpstr>Mixtures of Gaussian 1 (vľavo) a 2 (vpravo)</vt:lpstr>
      <vt:lpstr>Mixtures of Gaussian pozadie vpravo</vt:lpstr>
      <vt:lpstr>Prototyp 3 </vt:lpstr>
      <vt:lpstr>Maska spracovaná a nájdené kontúry</vt:lpstr>
      <vt:lpstr>Prototyp 4 </vt:lpstr>
      <vt:lpstr>PowerPoint Presentation</vt:lpstr>
      <vt:lpstr>PowerPoint Presentation</vt:lpstr>
      <vt:lpstr>Falošne pozitívny objekt</vt:lpstr>
      <vt:lpstr>Falošne pozitívny detegovaný objekt</vt:lpstr>
      <vt:lpstr>Prototyp 5 </vt:lpstr>
      <vt:lpstr>Pomocné ovládanie pre analýzu za behu</vt:lpstr>
      <vt:lpstr>ROI oblasť</vt:lpstr>
      <vt:lpstr>ROI oblasť clustering farieb</vt:lpstr>
      <vt:lpstr>ROI oblasť threshold panel</vt:lpstr>
      <vt:lpstr>Pomocná konzola</vt:lpstr>
      <vt:lpstr>Prototyp 6 </vt:lpstr>
      <vt:lpstr>Segmentácia ihriska</vt:lpstr>
      <vt:lpstr>Segmentácia ihriska</vt:lpstr>
      <vt:lpstr>Segmentácia hráčov</vt:lpstr>
      <vt:lpstr>Prototyp 7 </vt:lpstr>
      <vt:lpstr>Problémy pri prototype 7</vt:lpstr>
      <vt:lpstr>PowerPoint Presentation</vt:lpstr>
      <vt:lpstr>PowerPoint Presentation</vt:lpstr>
      <vt:lpstr>Prototyp 8 </vt:lpstr>
      <vt:lpstr>Problémy pri prototype 8</vt:lpstr>
      <vt:lpstr>Prototyp 8 entity</vt:lpstr>
      <vt:lpstr>Algoritmus sledovania</vt:lpstr>
      <vt:lpstr>PowerPoint Presentation</vt:lpstr>
      <vt:lpstr>PowerPoint Presentation</vt:lpstr>
      <vt:lpstr>Ukážka programu</vt:lpstr>
      <vt:lpstr>Záver</vt:lpstr>
      <vt:lpstr>Zhrnutie</vt:lpstr>
      <vt:lpstr>Nedostatky</vt:lpstr>
      <vt:lpstr>Referencie:</vt:lpstr>
      <vt:lpstr>Ďakujem, za pozornosť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Seky</dc:creator>
  <cp:lastModifiedBy>Seky</cp:lastModifiedBy>
  <cp:revision>72</cp:revision>
  <dcterms:created xsi:type="dcterms:W3CDTF">2015-03-11T16:24:07Z</dcterms:created>
  <dcterms:modified xsi:type="dcterms:W3CDTF">2015-04-21T20:14:12Z</dcterms:modified>
</cp:coreProperties>
</file>